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72" r:id="rId3"/>
    <p:sldId id="273" r:id="rId4"/>
    <p:sldId id="274" r:id="rId5"/>
    <p:sldId id="275"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67" y="-48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22/09/1443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22/09/1443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22/09/1443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22/09/1443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1575;&#1604;&#1601;&#1610;&#1583;&#1610;&#1608;&#1607;&#1575;&#1578;%20&#1575;&#1604;&#1578;&#1610;%20&#1578;&#1582;&#1589;%20&#1575;&#1604;&#1570;&#1604;&#1575;&#1578;/&#1575;&#1604;&#1605;&#1581;&#1585;&#1575;&#1579;%20&#1575;&#1604;&#1581;&#1601;&#1575;&#1585;.mp4"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1575;&#1604;&#1601;&#1610;&#1583;&#1610;&#1608;&#1607;&#1575;&#1578;%20&#1575;&#1604;&#1578;&#1610;%20&#1578;&#1582;&#1589;%20&#1575;&#1604;&#1570;&#1604;&#1575;&#1578;/&#1578;&#1585;&#1603;&#1610;&#1576;%20&#1575;&#1604;&#1605;&#1581;&#1585;&#1575;&#1579;%20&#1575;&#1604;&#1583;&#1608;&#1585;&#1575;&#1606;&#1610;%20&#1608;&#1593;&#1605;&#1604;&#1607;%20&#1601;&#1610;%20&#1575;&#1604;&#1581;&#1602;&#1604;.mp4"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260648"/>
            <a:ext cx="7688833" cy="504056"/>
          </a:xfrm>
        </p:spPr>
        <p:txBody>
          <a:bodyPr>
            <a:normAutofit fontScale="90000"/>
          </a:bodyPr>
          <a:lstStyle/>
          <a:p>
            <a:pPr algn="ctr"/>
            <a:r>
              <a:rPr lang="ar-IQ" sz="2800" dirty="0" smtClean="0">
                <a:solidFill>
                  <a:srgbClr val="00B0F0"/>
                </a:solidFill>
              </a:rPr>
              <a:t>المحراث الحفار</a:t>
            </a:r>
            <a:endParaRPr lang="ar-IQ" sz="2800" dirty="0">
              <a:solidFill>
                <a:srgbClr val="00B0F0"/>
              </a:solidFill>
            </a:endParaRPr>
          </a:p>
        </p:txBody>
      </p:sp>
      <p:sp>
        <p:nvSpPr>
          <p:cNvPr id="5" name="عنصر نائب للنص 4"/>
          <p:cNvSpPr>
            <a:spLocks noGrp="1"/>
          </p:cNvSpPr>
          <p:nvPr>
            <p:ph type="body" sz="half" idx="2"/>
          </p:nvPr>
        </p:nvSpPr>
        <p:spPr>
          <a:xfrm>
            <a:off x="5364088" y="1193330"/>
            <a:ext cx="3168352" cy="3166094"/>
          </a:xfrm>
        </p:spPr>
        <p:txBody>
          <a:bodyPr>
            <a:noAutofit/>
          </a:bodyPr>
          <a:lstStyle/>
          <a:p>
            <a:pPr marL="342900" indent="-342900" algn="just">
              <a:buFont typeface="Arial" panose="020B0604020202020204" pitchFamily="34" charset="0"/>
              <a:buChar char="•"/>
            </a:pPr>
            <a:r>
              <a:rPr lang="ar-IQ" sz="2200" dirty="0" smtClean="0"/>
              <a:t>يتكون المحراث الحفار من: </a:t>
            </a:r>
            <a:r>
              <a:rPr lang="ar-IQ" sz="2200" b="1" dirty="0" smtClean="0"/>
              <a:t>الهيكل</a:t>
            </a:r>
            <a:r>
              <a:rPr lang="ar-IQ" sz="2200" dirty="0"/>
              <a:t> </a:t>
            </a:r>
            <a:r>
              <a:rPr lang="ar-IQ" sz="2200" b="1" dirty="0" smtClean="0"/>
              <a:t>ونقاط الربط الثلاث</a:t>
            </a:r>
            <a:r>
              <a:rPr lang="ar-IQ" sz="2200" dirty="0" smtClean="0"/>
              <a:t>, </a:t>
            </a:r>
            <a:r>
              <a:rPr lang="ar-IQ" sz="2200" b="1" dirty="0" smtClean="0"/>
              <a:t>والساق</a:t>
            </a:r>
            <a:r>
              <a:rPr lang="ar-IQ" sz="2200" dirty="0" smtClean="0"/>
              <a:t>, </a:t>
            </a:r>
            <a:r>
              <a:rPr lang="ar-IQ" sz="2200" b="1" dirty="0" smtClean="0"/>
              <a:t>وآلية امتصاص الصدمات</a:t>
            </a:r>
            <a:r>
              <a:rPr lang="ar-IQ" sz="2200" dirty="0" smtClean="0"/>
              <a:t> </a:t>
            </a:r>
            <a:r>
              <a:rPr lang="ar-IQ" sz="2200" b="1" dirty="0" smtClean="0"/>
              <a:t>والاسلحة.</a:t>
            </a:r>
          </a:p>
          <a:p>
            <a:pPr marL="342900" indent="-342900" algn="just">
              <a:buFont typeface="Arial" panose="020B0604020202020204" pitchFamily="34" charset="0"/>
              <a:buChar char="•"/>
            </a:pPr>
            <a:r>
              <a:rPr lang="ar-IQ" sz="2200" dirty="0" smtClean="0"/>
              <a:t>تعمل آلية امتصاص الصدمات على منع انكسار او انحناء الاسلحة او الساق الحاملة </a:t>
            </a:r>
            <a:r>
              <a:rPr lang="ar-IQ" sz="2200" dirty="0" err="1" smtClean="0"/>
              <a:t>للاسلحة</a:t>
            </a:r>
            <a:r>
              <a:rPr lang="ar-IQ" sz="2200" dirty="0" smtClean="0"/>
              <a:t> عند مواجهتها لعوائق صلبة مدفونة داخل التربة اذ</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32" t="4298"/>
          <a:stretch/>
        </p:blipFill>
        <p:spPr bwMode="auto">
          <a:xfrm>
            <a:off x="304800" y="1057274"/>
            <a:ext cx="4932562" cy="3307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مستطيل 2"/>
          <p:cNvSpPr/>
          <p:nvPr/>
        </p:nvSpPr>
        <p:spPr>
          <a:xfrm>
            <a:off x="467544" y="4348707"/>
            <a:ext cx="7668344" cy="769441"/>
          </a:xfrm>
          <a:prstGeom prst="rect">
            <a:avLst/>
          </a:prstGeom>
        </p:spPr>
        <p:txBody>
          <a:bodyPr wrap="square">
            <a:spAutoFit/>
          </a:bodyPr>
          <a:lstStyle/>
          <a:p>
            <a:pPr algn="just"/>
            <a:r>
              <a:rPr lang="ar-IQ" sz="2200" dirty="0" smtClean="0"/>
              <a:t>تسمح للساق مع السلاح بالارتفاع الى الاعلى لتجاوز العائق ثم تعمل على اعادته الى وضعه السابق بعد تجاوز العائق.</a:t>
            </a:r>
            <a:endParaRPr lang="ar-IQ" sz="2200" dirty="0"/>
          </a:p>
        </p:txBody>
      </p:sp>
      <p:pic>
        <p:nvPicPr>
          <p:cNvPr id="6" name="صورة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39860" y="12577"/>
            <a:ext cx="873281" cy="824135"/>
          </a:xfrm>
          <a:prstGeom prst="rect">
            <a:avLst/>
          </a:prstGeom>
        </p:spPr>
      </p:pic>
      <p:pic>
        <p:nvPicPr>
          <p:cNvPr id="7" name="صورة 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0"/>
            <a:ext cx="827814" cy="824135"/>
          </a:xfrm>
          <a:prstGeom prst="rect">
            <a:avLst/>
          </a:prstGeom>
        </p:spPr>
      </p:pic>
    </p:spTree>
    <p:extLst>
      <p:ext uri="{BB962C8B-B14F-4D97-AF65-F5344CB8AC3E}">
        <p14:creationId xmlns:p14="http://schemas.microsoft.com/office/powerpoint/2010/main" val="3713348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73051"/>
            <a:ext cx="8147248" cy="3299965"/>
          </a:xfrm>
        </p:spPr>
        <p:txBody>
          <a:bodyPr>
            <a:normAutofit/>
          </a:bodyPr>
          <a:lstStyle/>
          <a:p>
            <a:pPr marL="342900" lvl="1" indent="-342900" algn="just">
              <a:buFont typeface="Arial" pitchFamily="34" charset="0"/>
              <a:buChar char="•"/>
            </a:pPr>
            <a:r>
              <a:rPr lang="ar-IQ" sz="2200" dirty="0"/>
              <a:t>تثبت الاسلحة على الساق بواسطة براغي لكي يتم استبدالها بسهولة في الحقل في حال تعرضها الى الكسر او الثلم.</a:t>
            </a:r>
          </a:p>
          <a:p>
            <a:pPr algn="just"/>
            <a:r>
              <a:rPr lang="ar-IQ" sz="2200" dirty="0"/>
              <a:t> كما تثبت الاسلحة مع السيقان الحاملة لها على الهيكل على صفين بوضع متبادل اذ توضع الاسلحة في الصف الخلفي في منتصف المسافة الجانبية بين اسلحة الصف الامامي لكي تعمل اسلحة الصف الخلفي على حراثة التربة الغير محروثة الواقعة بين اسلحة الصف الامامي كما ان هذا الترتيب يساعد كثيراً على خفض قوة السحب نتيجة عمل اسلحة المحراث بالتدريج اي ان اسلحة الصف الاول تعمل على اختراق وتفكيك التربة ثم تليها اسلحة الصف الثاني فضلا عن عدم حدوث تزحيف او تجريف للتربة عند انحشار كتلها بين الاسلحة فيما لو كانت موضوعة على صف واحد.</a:t>
            </a:r>
          </a:p>
        </p:txBody>
      </p:sp>
      <p:sp>
        <p:nvSpPr>
          <p:cNvPr id="5" name="عنصر نائب للمحتوى 2"/>
          <p:cNvSpPr txBox="1">
            <a:spLocks/>
          </p:cNvSpPr>
          <p:nvPr/>
        </p:nvSpPr>
        <p:spPr>
          <a:xfrm>
            <a:off x="3995936" y="3429000"/>
            <a:ext cx="4690864" cy="3299965"/>
          </a:xfrm>
          <a:prstGeom prst="rect">
            <a:avLst/>
          </a:prstGeom>
        </p:spPr>
        <p:txBody>
          <a:bodyPr vert="horz" lIns="91440" tIns="45720" rIns="91440" bIns="45720" rtlCol="1">
            <a:normAutofit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gn="just">
              <a:buFont typeface="Arial" pitchFamily="34" charset="0"/>
              <a:buChar char="•"/>
            </a:pPr>
            <a:r>
              <a:rPr lang="ar-IQ" sz="2200" dirty="0" smtClean="0"/>
              <a:t>يوجد نوعين من الاسلحة الحفارة هما سلاح لسان العصفور (والذي يكون اما بنهاية واحدة او نهايتين) وسلاح رجل البطة.</a:t>
            </a:r>
          </a:p>
          <a:p>
            <a:pPr marL="342900" lvl="1" indent="-342900" algn="just">
              <a:buFont typeface="Arial" pitchFamily="34" charset="0"/>
              <a:buChar char="•"/>
            </a:pPr>
            <a:r>
              <a:rPr lang="ar-IQ" sz="2200" dirty="0" smtClean="0"/>
              <a:t>يستخدم سلاح لسان العصفور عندما يراد التعمق بحراثة التربة اكثر من قطع جذور النباتات والاعشاب الموجودة على سطح التربة اما سلاح رجل البطة فيستخدم عندما يكون الغرض من الحراثة هو قطع جذور الحشائش والاعشاب بدرجة اعلى من التعمق داخل التربة.</a:t>
            </a:r>
            <a:endParaRPr lang="ar-IQ" sz="2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428206"/>
            <a:ext cx="3205411" cy="2783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2584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1340768"/>
            <a:ext cx="8003232" cy="3587998"/>
          </a:xfrm>
        </p:spPr>
        <p:txBody>
          <a:bodyPr>
            <a:normAutofit/>
          </a:bodyPr>
          <a:lstStyle/>
          <a:p>
            <a:pPr algn="just"/>
            <a:r>
              <a:rPr lang="ar-IQ" sz="2200" dirty="0" smtClean="0"/>
              <a:t>عند عمل المحراث الحفار في حراثة التربة تعمل الاسلحة في الصف الامامي على تفكيك التربة التي امامها بينما تبقى التربة المحصورة بين الاسلحة الامامية غير مفككة لتقوم الاسلحة في الصف الخلفي لتفكيكها وخلال عملية تفكيك التربة يحدث تصادم بين كتلها يؤدي الى تفتيت التربة بدرجة تعتمد على عوامل عدة منها </a:t>
            </a:r>
            <a:r>
              <a:rPr lang="ar-IQ" sz="2200" dirty="0" err="1" smtClean="0"/>
              <a:t>نسجة</a:t>
            </a:r>
            <a:r>
              <a:rPr lang="ar-IQ" sz="2200" dirty="0" smtClean="0"/>
              <a:t> التربة.</a:t>
            </a:r>
          </a:p>
          <a:p>
            <a:pPr algn="just"/>
            <a:r>
              <a:rPr lang="ar-IQ" sz="2200" dirty="0" smtClean="0">
                <a:hlinkClick r:id="rId2" action="ppaction://hlinkfile"/>
              </a:rPr>
              <a:t>فيديو توضيحي لعمل المحراث الحفار</a:t>
            </a:r>
            <a:endParaRPr lang="ar-IQ" sz="2200" dirty="0"/>
          </a:p>
        </p:txBody>
      </p:sp>
    </p:spTree>
    <p:extLst>
      <p:ext uri="{BB962C8B-B14F-4D97-AF65-F5344CB8AC3E}">
        <p14:creationId xmlns:p14="http://schemas.microsoft.com/office/powerpoint/2010/main" val="489439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260648"/>
            <a:ext cx="7688833" cy="504056"/>
          </a:xfrm>
        </p:spPr>
        <p:txBody>
          <a:bodyPr>
            <a:normAutofit fontScale="90000"/>
          </a:bodyPr>
          <a:lstStyle/>
          <a:p>
            <a:pPr algn="ctr"/>
            <a:r>
              <a:rPr lang="ar-IQ" sz="2800" dirty="0" smtClean="0">
                <a:solidFill>
                  <a:srgbClr val="00B0F0"/>
                </a:solidFill>
              </a:rPr>
              <a:t>المحراث الدوراني</a:t>
            </a:r>
            <a:endParaRPr lang="ar-IQ" sz="2800" dirty="0">
              <a:solidFill>
                <a:srgbClr val="00B0F0"/>
              </a:solidFill>
            </a:endParaRPr>
          </a:p>
        </p:txBody>
      </p:sp>
      <p:sp>
        <p:nvSpPr>
          <p:cNvPr id="5" name="عنصر نائب للنص 4"/>
          <p:cNvSpPr>
            <a:spLocks noGrp="1"/>
          </p:cNvSpPr>
          <p:nvPr>
            <p:ph type="body" sz="half" idx="2"/>
          </p:nvPr>
        </p:nvSpPr>
        <p:spPr>
          <a:xfrm>
            <a:off x="5364088" y="1193330"/>
            <a:ext cx="3168352" cy="2883742"/>
          </a:xfrm>
        </p:spPr>
        <p:txBody>
          <a:bodyPr>
            <a:noAutofit/>
          </a:bodyPr>
          <a:lstStyle/>
          <a:p>
            <a:pPr marL="342900" indent="-342900" algn="just">
              <a:buFont typeface="Arial" panose="020B0604020202020204" pitchFamily="34" charset="0"/>
              <a:buChar char="•"/>
            </a:pPr>
            <a:r>
              <a:rPr lang="ar-IQ" sz="2200" dirty="0" smtClean="0"/>
              <a:t>يتكون المحراث الدوراني من: </a:t>
            </a:r>
            <a:r>
              <a:rPr lang="ar-IQ" sz="2200" b="1" dirty="0" smtClean="0"/>
              <a:t>الهيكل،</a:t>
            </a:r>
            <a:r>
              <a:rPr lang="ar-IQ" sz="2200" dirty="0" smtClean="0"/>
              <a:t> </a:t>
            </a:r>
            <a:r>
              <a:rPr lang="ar-IQ" sz="2200" b="1" dirty="0" smtClean="0"/>
              <a:t>ونقاط الربط الثلاث</a:t>
            </a:r>
            <a:r>
              <a:rPr lang="ar-IQ" sz="2200" dirty="0" smtClean="0"/>
              <a:t>, </a:t>
            </a:r>
            <a:r>
              <a:rPr lang="ar-IQ" sz="2200" b="1" dirty="0" smtClean="0"/>
              <a:t>وصندوق التروس العلوي، ومحور نقل الحركة الجانبي، وصندوق التروس الجانبي، المحور الحامل </a:t>
            </a:r>
            <a:r>
              <a:rPr lang="ar-IQ" sz="2200" b="1" dirty="0" err="1" smtClean="0"/>
              <a:t>للاسلحة</a:t>
            </a:r>
            <a:r>
              <a:rPr lang="ar-IQ" sz="2200" b="1" dirty="0" smtClean="0"/>
              <a:t>، والاسلحة، والبوابة، وآلية تحديد العمق.</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96752"/>
            <a:ext cx="4553992" cy="2879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عنصر نائب للنص 4"/>
          <p:cNvSpPr txBox="1">
            <a:spLocks/>
          </p:cNvSpPr>
          <p:nvPr/>
        </p:nvSpPr>
        <p:spPr>
          <a:xfrm>
            <a:off x="253531" y="4076747"/>
            <a:ext cx="8431309" cy="2420888"/>
          </a:xfrm>
          <a:prstGeom prst="rect">
            <a:avLst/>
          </a:prstGeom>
        </p:spPr>
        <p:txBody>
          <a:bodyPr vert="horz" lIns="91440" tIns="45720" rIns="91440" bIns="45720" rtlCol="1">
            <a:noAutofit/>
          </a:bodyPr>
          <a:lstStyle>
            <a:lvl1pPr marL="0" indent="0" algn="r" defTabSz="914400" rtl="1"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r" defTabSz="914400" rtl="1"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r" defTabSz="914400" rtl="1"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r" defTabSz="914400" rtl="1"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r" defTabSz="914400" rtl="1"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r" defTabSz="914400" rtl="1"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r" defTabSz="914400" rtl="1"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r" defTabSz="914400" rtl="1"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r" defTabSz="914400" rtl="1" eaLnBrk="1" latinLnBrk="0" hangingPunct="1">
              <a:spcBef>
                <a:spcPct val="20000"/>
              </a:spcBef>
              <a:buFont typeface="Arial" pitchFamily="34" charset="0"/>
              <a:buNone/>
              <a:defRPr sz="900" kern="1200">
                <a:solidFill>
                  <a:schemeClr val="tx1"/>
                </a:solidFill>
                <a:latin typeface="+mn-lt"/>
                <a:ea typeface="+mn-ea"/>
                <a:cs typeface="+mn-cs"/>
              </a:defRPr>
            </a:lvl9pPr>
          </a:lstStyle>
          <a:p>
            <a:pPr marL="342900" indent="-342900" algn="just">
              <a:buFont typeface="Arial" pitchFamily="34" charset="0"/>
              <a:buChar char="•"/>
            </a:pPr>
            <a:r>
              <a:rPr lang="ar-IQ" sz="2200" dirty="0" smtClean="0"/>
              <a:t>عند ربط المحراث بالساحبة عن طريق نقاط الربط الثلاث يتم نقل القدرة الدورانية من الساحبة الى المحراث بواسطة الذراع التلسكوبي الذي يربط من احد طرفية بعمود مأخذ القدرة في الساحبة والطرف الاخر يربط بعمود ادخال القدرة للمحراث الذي بدورة ينقل القدرة الدورانية الى صندوق التروس ليقوم بتحويلها الى صندوق التروس الجانبي عبر محور نقل الحركة الجانبي لتنتقل القدرة الدورانية الى المحور الحامل </a:t>
            </a:r>
            <a:r>
              <a:rPr lang="ar-IQ" sz="2200" dirty="0" err="1" smtClean="0"/>
              <a:t>للاسلحة</a:t>
            </a:r>
            <a:r>
              <a:rPr lang="ar-IQ" sz="2200" dirty="0" smtClean="0"/>
              <a:t> والاسلحة الدوراني عبر صندوق التروس الجانبي.</a:t>
            </a:r>
          </a:p>
        </p:txBody>
      </p:sp>
    </p:spTree>
    <p:extLst>
      <p:ext uri="{BB962C8B-B14F-4D97-AF65-F5344CB8AC3E}">
        <p14:creationId xmlns:p14="http://schemas.microsoft.com/office/powerpoint/2010/main" val="3612434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73050"/>
            <a:ext cx="8219256" cy="5853113"/>
          </a:xfrm>
        </p:spPr>
        <p:txBody>
          <a:bodyPr>
            <a:normAutofit/>
          </a:bodyPr>
          <a:lstStyle/>
          <a:p>
            <a:pPr algn="just"/>
            <a:r>
              <a:rPr lang="ar-IQ" sz="2200" dirty="0" smtClean="0"/>
              <a:t>يوجد نوعين من المحاريث الدورانية يعتمد على اتجاه الحركة الدورانية </a:t>
            </a:r>
            <a:r>
              <a:rPr lang="ar-IQ" sz="2200" dirty="0" err="1" smtClean="0"/>
              <a:t>للاسلحة</a:t>
            </a:r>
            <a:r>
              <a:rPr lang="ar-IQ" sz="2200" dirty="0"/>
              <a:t> </a:t>
            </a:r>
            <a:r>
              <a:rPr lang="ar-IQ" sz="2200" dirty="0" smtClean="0"/>
              <a:t>وهي: المحراث الدوراني الامامي (والذي يكون اتجاه الحركة الدورانية </a:t>
            </a:r>
            <a:r>
              <a:rPr lang="ar-IQ" sz="2200" dirty="0" err="1" smtClean="0"/>
              <a:t>للاسلحة</a:t>
            </a:r>
            <a:r>
              <a:rPr lang="ar-IQ" sz="2200" dirty="0" smtClean="0"/>
              <a:t> مماثل لحركة اطارات الساحبة عند حركتها </a:t>
            </a:r>
            <a:r>
              <a:rPr lang="ar-IQ" sz="2200" dirty="0" err="1" smtClean="0"/>
              <a:t>للامام</a:t>
            </a:r>
            <a:r>
              <a:rPr lang="ar-IQ" sz="2200" dirty="0" smtClean="0"/>
              <a:t>) والمحراث الدوراني العكسي (والذي يكون اتجاه الحركة الدورانية </a:t>
            </a:r>
            <a:r>
              <a:rPr lang="ar-IQ" sz="2200" dirty="0" err="1" smtClean="0"/>
              <a:t>للاسلحة</a:t>
            </a:r>
            <a:r>
              <a:rPr lang="ar-IQ" sz="2200" dirty="0" smtClean="0"/>
              <a:t> </a:t>
            </a:r>
            <a:r>
              <a:rPr lang="ar-IQ" sz="2200" dirty="0" smtClean="0"/>
              <a:t>معاكس </a:t>
            </a:r>
            <a:r>
              <a:rPr lang="ar-IQ" sz="2200" dirty="0" smtClean="0"/>
              <a:t>لحركة اطارات الساحبة عند حركتها </a:t>
            </a:r>
            <a:r>
              <a:rPr lang="ar-IQ" sz="2200" dirty="0" err="1" smtClean="0"/>
              <a:t>للامام</a:t>
            </a:r>
            <a:r>
              <a:rPr lang="ar-IQ" sz="2200" dirty="0" smtClean="0"/>
              <a:t> وهذا النوع قليل الاستخدام).</a:t>
            </a:r>
          </a:p>
          <a:p>
            <a:pPr algn="just"/>
            <a:r>
              <a:rPr lang="ar-IQ" sz="2200" dirty="0" smtClean="0"/>
              <a:t>عند عمل المحراث الدوراني تدور الاسلحة لتقطع التربة وترميها الى الخلف باتجاه البوابة لتعمل قوة </a:t>
            </a:r>
            <a:r>
              <a:rPr lang="ar-IQ" sz="2200" dirty="0" err="1" smtClean="0"/>
              <a:t>اصطادم</a:t>
            </a:r>
            <a:r>
              <a:rPr lang="ar-IQ" sz="2200" dirty="0" smtClean="0"/>
              <a:t> كتل التربة بالبوابة على تفتيتها وخلط كتلها مع بعضها البعض.</a:t>
            </a:r>
          </a:p>
          <a:p>
            <a:pPr algn="just"/>
            <a:r>
              <a:rPr lang="ar-IQ" sz="2200" dirty="0" smtClean="0"/>
              <a:t>درجة تفتيت التربة تعتمد على ثلاث عوامل اساسية:</a:t>
            </a:r>
          </a:p>
          <a:p>
            <a:pPr algn="just"/>
            <a:r>
              <a:rPr lang="ar-IQ" sz="2200" dirty="0" smtClean="0"/>
              <a:t>زيادة السرعة الامامية تؤدي الى تقليل تفتيت التربة والعكس صحيح.</a:t>
            </a:r>
          </a:p>
          <a:p>
            <a:pPr algn="just"/>
            <a:r>
              <a:rPr lang="ar-IQ" sz="2200" dirty="0" smtClean="0"/>
              <a:t>زيادة السرعة الدورانية </a:t>
            </a:r>
            <a:r>
              <a:rPr lang="ar-IQ" sz="2200" dirty="0" err="1" smtClean="0"/>
              <a:t>للاسلحة</a:t>
            </a:r>
            <a:r>
              <a:rPr lang="ar-IQ" sz="2200" dirty="0" smtClean="0"/>
              <a:t> تؤدي الى زيادة تفتيت التربة والعكس صحيح.</a:t>
            </a:r>
          </a:p>
          <a:p>
            <a:pPr algn="just"/>
            <a:r>
              <a:rPr lang="ar-IQ" sz="2200" dirty="0" smtClean="0"/>
              <a:t>زيادة المسافة بين البوابة والاسلحة يؤدي الى تقليل تفتيت التربة والعكس صحيح.</a:t>
            </a:r>
          </a:p>
          <a:p>
            <a:pPr algn="just"/>
            <a:r>
              <a:rPr lang="ar-IQ" sz="2200" dirty="0" smtClean="0"/>
              <a:t>اما آلية تحديد العمق فيمكن من خلالها تحديد عمق الحراثة.</a:t>
            </a:r>
          </a:p>
          <a:p>
            <a:pPr algn="just"/>
            <a:r>
              <a:rPr lang="ar-IQ" sz="2200" dirty="0" smtClean="0">
                <a:hlinkClick r:id="rId2" action="ppaction://hlinkfile"/>
              </a:rPr>
              <a:t>فيديو توضيحي لتركيب وعمل المحراث الدوراني.</a:t>
            </a:r>
            <a:endParaRPr lang="ar-IQ" sz="2200" dirty="0"/>
          </a:p>
        </p:txBody>
      </p:sp>
    </p:spTree>
    <p:extLst>
      <p:ext uri="{BB962C8B-B14F-4D97-AF65-F5344CB8AC3E}">
        <p14:creationId xmlns:p14="http://schemas.microsoft.com/office/powerpoint/2010/main" val="183233267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547</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المحراث الحفار</vt:lpstr>
      <vt:lpstr>عرض تقديمي في PowerPoint</vt:lpstr>
      <vt:lpstr>عرض تقديمي في PowerPoint</vt:lpstr>
      <vt:lpstr>المحراث الدوراني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dc:title>
  <dc:creator>ضياء</dc:creator>
  <cp:lastModifiedBy>Windows User</cp:lastModifiedBy>
  <cp:revision>47</cp:revision>
  <dcterms:created xsi:type="dcterms:W3CDTF">2021-05-12T17:43:58Z</dcterms:created>
  <dcterms:modified xsi:type="dcterms:W3CDTF">2022-04-23T12:17:37Z</dcterms:modified>
</cp:coreProperties>
</file>